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Nanum Gothic" panose="020B0600000101010101" charset="-127"/>
      <p:regular r:id="rId19"/>
    </p:embeddedFont>
    <p:embeddedFont>
      <p:font typeface="Nanum Gothic Bold" panose="020B0600000101010101" charset="-127"/>
      <p:regular r:id="rId20"/>
    </p:embeddedFont>
    <p:embeddedFont>
      <p:font typeface="Arimo Bold" panose="020B0600000101010101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28" d="100"/>
          <a:sy n="28" d="100"/>
        </p:scale>
        <p:origin x="52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5354278"/>
            <a:ext cx="6335186" cy="730371"/>
            <a:chOff x="0" y="0"/>
            <a:chExt cx="1854694" cy="21382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54694" cy="213824"/>
            </a:xfrm>
            <a:custGeom>
              <a:avLst/>
              <a:gdLst/>
              <a:ahLst/>
              <a:cxnLst/>
              <a:rect l="l" t="t" r="r" b="b"/>
              <a:pathLst>
                <a:path w="1854694" h="213824">
                  <a:moveTo>
                    <a:pt x="62325" y="0"/>
                  </a:moveTo>
                  <a:lnTo>
                    <a:pt x="1792370" y="0"/>
                  </a:lnTo>
                  <a:cubicBezTo>
                    <a:pt x="1826791" y="0"/>
                    <a:pt x="1854694" y="27904"/>
                    <a:pt x="1854694" y="62325"/>
                  </a:cubicBezTo>
                  <a:lnTo>
                    <a:pt x="1854694" y="151499"/>
                  </a:lnTo>
                  <a:cubicBezTo>
                    <a:pt x="1854694" y="185920"/>
                    <a:pt x="1826791" y="213824"/>
                    <a:pt x="1792370" y="213824"/>
                  </a:cubicBezTo>
                  <a:lnTo>
                    <a:pt x="62325" y="213824"/>
                  </a:lnTo>
                  <a:cubicBezTo>
                    <a:pt x="27904" y="213824"/>
                    <a:pt x="0" y="185920"/>
                    <a:pt x="0" y="151499"/>
                  </a:cubicBezTo>
                  <a:lnTo>
                    <a:pt x="0" y="62325"/>
                  </a:lnTo>
                  <a:cubicBezTo>
                    <a:pt x="0" y="27904"/>
                    <a:pt x="27904" y="0"/>
                    <a:pt x="62325" y="0"/>
                  </a:cubicBezTo>
                  <a:close/>
                </a:path>
              </a:pathLst>
            </a:custGeom>
            <a:solidFill>
              <a:srgbClr val="EBDB7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854694" cy="290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ea typeface="Nanum Gothic Bold"/>
                </a:rPr>
                <a:t>개인 및 그룹 루틴 관리 서비스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11482" y="1280794"/>
            <a:ext cx="676710" cy="676710"/>
            <a:chOff x="0" y="0"/>
            <a:chExt cx="902280" cy="902280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902280" cy="902280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BD131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163854" y="127831"/>
              <a:ext cx="646619" cy="646619"/>
            </a:xfrm>
            <a:custGeom>
              <a:avLst/>
              <a:gdLst/>
              <a:ahLst/>
              <a:cxnLst/>
              <a:rect l="l" t="t" r="r" b="b"/>
              <a:pathLst>
                <a:path w="646619" h="646619">
                  <a:moveTo>
                    <a:pt x="0" y="0"/>
                  </a:moveTo>
                  <a:lnTo>
                    <a:pt x="646618" y="0"/>
                  </a:lnTo>
                  <a:lnTo>
                    <a:pt x="646618" y="646618"/>
                  </a:lnTo>
                  <a:lnTo>
                    <a:pt x="0" y="646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509" t="-7586" r="-7586" b="-8509"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11853076" y="1785070"/>
            <a:ext cx="5037645" cy="6716860"/>
          </a:xfrm>
          <a:custGeom>
            <a:avLst/>
            <a:gdLst/>
            <a:ahLst/>
            <a:cxnLst/>
            <a:rect l="l" t="t" r="r" b="b"/>
            <a:pathLst>
              <a:path w="5037645" h="6716860">
                <a:moveTo>
                  <a:pt x="0" y="0"/>
                </a:moveTo>
                <a:lnTo>
                  <a:pt x="5037645" y="0"/>
                </a:lnTo>
                <a:lnTo>
                  <a:pt x="5037645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273382" y="3505959"/>
            <a:ext cx="9521467" cy="1245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114"/>
              </a:lnSpc>
            </a:pPr>
            <a:r>
              <a:rPr lang="en-US" sz="7224">
                <a:solidFill>
                  <a:srgbClr val="11171D"/>
                </a:solidFill>
                <a:latin typeface="Nanum Gothic Bold"/>
                <a:ea typeface="Nanum Gothic Bold"/>
              </a:rPr>
              <a:t>1학기 최종 시스템 발표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24847" y="2878361"/>
            <a:ext cx="5180377" cy="589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AF9D26"/>
                </a:solidFill>
                <a:ea typeface="Nanum Gothic"/>
              </a:rPr>
              <a:t>프로젝트분석설계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87899" y="7522977"/>
            <a:ext cx="2682710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Nanum Gothic"/>
                <a:ea typeface="Nanum Gothic"/>
              </a:rPr>
              <a:t>팀명: ACE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87899" y="8272145"/>
            <a:ext cx="7719153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Nanum Gothic"/>
                <a:ea typeface="Nanum Gothic"/>
              </a:rPr>
              <a:t>20243798 김서현     20243760 이채은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Nanum Gothic"/>
                <a:ea typeface="Nanum Gothic"/>
              </a:rPr>
              <a:t>20243796 박가은     20243805 이윤정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6396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C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904272" y="3445136"/>
            <a:ext cx="7625249" cy="1005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9"/>
              </a:lnSpc>
            </a:pPr>
            <a:r>
              <a:rPr lang="en-US" sz="2299">
                <a:solidFill>
                  <a:srgbClr val="11171D"/>
                </a:solidFill>
                <a:latin typeface="Nanum Gothic"/>
                <a:ea typeface="Nanum Gothic"/>
              </a:rPr>
              <a:t>개발 :  Flutter</a:t>
            </a:r>
          </a:p>
          <a:p>
            <a:pPr algn="l">
              <a:lnSpc>
                <a:spcPts val="4139"/>
              </a:lnSpc>
            </a:pPr>
            <a:r>
              <a:rPr lang="en-US" sz="2299">
                <a:solidFill>
                  <a:srgbClr val="11171D"/>
                </a:solidFill>
                <a:latin typeface="Nanum Gothic"/>
                <a:ea typeface="Nanum Gothic"/>
              </a:rPr>
              <a:t>언어 :  Dart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93" y="5435696"/>
            <a:ext cx="7286425" cy="3683779"/>
          </a:xfrm>
          <a:prstGeom prst="rect">
            <a:avLst/>
          </a:prstGeom>
        </p:spPr>
      </p:pic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8388778" y="2465271"/>
            <a:ext cx="2922035" cy="5781748"/>
            <a:chOff x="0" y="0"/>
            <a:chExt cx="2620010" cy="5184140"/>
          </a:xfrm>
        </p:grpSpPr>
        <p:sp>
          <p:nvSpPr>
            <p:cNvPr id="11" name="Freeform 11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1802" t="-108" r="-2058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1497432" y="2465271"/>
            <a:ext cx="2922035" cy="5781748"/>
            <a:chOff x="0" y="0"/>
            <a:chExt cx="2620010" cy="5184140"/>
          </a:xfrm>
        </p:grpSpPr>
        <p:sp>
          <p:nvSpPr>
            <p:cNvPr id="21" name="Freeform 21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497" t="-3171" r="-1497"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14606303" y="2465271"/>
            <a:ext cx="2922035" cy="5781748"/>
            <a:chOff x="0" y="0"/>
            <a:chExt cx="2620010" cy="5184140"/>
          </a:xfrm>
        </p:grpSpPr>
        <p:sp>
          <p:nvSpPr>
            <p:cNvPr id="31" name="Freeform 31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1193" r="-1193"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40" name="Freeform 40"/>
          <p:cNvSpPr/>
          <p:nvPr/>
        </p:nvSpPr>
        <p:spPr>
          <a:xfrm>
            <a:off x="4077312" y="3728595"/>
            <a:ext cx="788643" cy="788643"/>
          </a:xfrm>
          <a:custGeom>
            <a:avLst/>
            <a:gdLst/>
            <a:ahLst/>
            <a:cxnLst/>
            <a:rect l="l" t="t" r="r" b="b"/>
            <a:pathLst>
              <a:path w="788643" h="788643">
                <a:moveTo>
                  <a:pt x="0" y="0"/>
                </a:moveTo>
                <a:lnTo>
                  <a:pt x="788643" y="0"/>
                </a:lnTo>
                <a:lnTo>
                  <a:pt x="788643" y="788643"/>
                </a:lnTo>
                <a:lnTo>
                  <a:pt x="0" y="7886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5092634" y="3728595"/>
            <a:ext cx="788643" cy="788643"/>
          </a:xfrm>
          <a:custGeom>
            <a:avLst/>
            <a:gdLst/>
            <a:ahLst/>
            <a:cxnLst/>
            <a:rect l="l" t="t" r="r" b="b"/>
            <a:pathLst>
              <a:path w="788643" h="788643">
                <a:moveTo>
                  <a:pt x="0" y="0"/>
                </a:moveTo>
                <a:lnTo>
                  <a:pt x="788643" y="0"/>
                </a:lnTo>
                <a:lnTo>
                  <a:pt x="788643" y="788643"/>
                </a:lnTo>
                <a:lnTo>
                  <a:pt x="0" y="7886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42" name="TextBox 42"/>
          <p:cNvSpPr txBox="1"/>
          <p:nvPr/>
        </p:nvSpPr>
        <p:spPr>
          <a:xfrm>
            <a:off x="1984559" y="1104900"/>
            <a:ext cx="9451118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1171D"/>
                </a:solidFill>
                <a:ea typeface="Nanum Gothic Bold"/>
              </a:rPr>
              <a:t>프론트엔드 개발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411534" y="1405417"/>
            <a:ext cx="326011" cy="38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642295" y="2564885"/>
            <a:ext cx="4870034" cy="57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11171D"/>
                </a:solidFill>
                <a:ea typeface="Nanum Gothic Bold"/>
              </a:rPr>
              <a:t>개발 언어 및 프레임워크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642295" y="5031342"/>
            <a:ext cx="4074601" cy="57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11171D"/>
                </a:solidFill>
                <a:ea typeface="Nanum Gothic Bold"/>
              </a:rPr>
              <a:t>개발 현황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6396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C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626334" y="2369548"/>
            <a:ext cx="13035331" cy="6941139"/>
          </a:xfrm>
          <a:custGeom>
            <a:avLst/>
            <a:gdLst/>
            <a:ahLst/>
            <a:cxnLst/>
            <a:rect l="l" t="t" r="r" b="b"/>
            <a:pathLst>
              <a:path w="13035331" h="6941139">
                <a:moveTo>
                  <a:pt x="0" y="0"/>
                </a:moveTo>
                <a:lnTo>
                  <a:pt x="13035332" y="0"/>
                </a:lnTo>
                <a:lnTo>
                  <a:pt x="13035332" y="6941138"/>
                </a:lnTo>
                <a:lnTo>
                  <a:pt x="0" y="69411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984559" y="1104900"/>
            <a:ext cx="10749148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1171D"/>
                </a:solidFill>
                <a:latin typeface="Nanum Gothic Bold"/>
                <a:ea typeface="Nanum Gothic Bold"/>
              </a:rPr>
              <a:t>?데이터베이스 구조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11534" y="1405417"/>
            <a:ext cx="326011" cy="38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C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984559" y="1104900"/>
            <a:ext cx="9451118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1171D"/>
                </a:solidFill>
                <a:ea typeface="Nanum Gothic Bold"/>
              </a:rPr>
              <a:t>백엔드 개발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1534" y="1405417"/>
            <a:ext cx="326011" cy="38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04272" y="3445136"/>
            <a:ext cx="7625249" cy="1005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9"/>
              </a:lnSpc>
            </a:pPr>
            <a:r>
              <a:rPr lang="en-US" sz="2299">
                <a:solidFill>
                  <a:srgbClr val="11171D"/>
                </a:solidFill>
                <a:latin typeface="Nanum Gothic"/>
                <a:ea typeface="Nanum Gothic"/>
              </a:rPr>
              <a:t>개발 :  Java 기반 Spring Boot, MySQL</a:t>
            </a:r>
          </a:p>
          <a:p>
            <a:pPr algn="l">
              <a:lnSpc>
                <a:spcPts val="4139"/>
              </a:lnSpc>
            </a:pPr>
            <a:r>
              <a:rPr lang="en-US" sz="2299">
                <a:solidFill>
                  <a:srgbClr val="11171D"/>
                </a:solidFill>
                <a:latin typeface="Nanum Gothic"/>
                <a:ea typeface="Nanum Gothic"/>
              </a:rPr>
              <a:t>배포 :  AWS EC2, RDS, S3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42295" y="2564885"/>
            <a:ext cx="3618568" cy="57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11171D"/>
                </a:solidFill>
                <a:ea typeface="Nanum Gothic Bold"/>
              </a:rPr>
              <a:t>개발 및 배포 도구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04272" y="5993891"/>
            <a:ext cx="7625249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11171D"/>
                </a:solidFill>
                <a:latin typeface="Nanum Gothic"/>
                <a:ea typeface="Nanum Gothic"/>
              </a:rPr>
              <a:t>루틴 API 전체, 그룹 API 50% 구현 완료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42295" y="5060577"/>
            <a:ext cx="3251783" cy="57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11171D"/>
                </a:solidFill>
                <a:latin typeface="Nanum Gothic Bold"/>
                <a:ea typeface="Nanum Gothic Bold"/>
              </a:rPr>
              <a:t>API 개발 현황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582" y="6197219"/>
            <a:ext cx="7594978" cy="3744071"/>
          </a:xfrm>
          <a:prstGeom prst="rect">
            <a:avLst/>
          </a:prstGeom>
        </p:spPr>
      </p:pic>
      <p:sp>
        <p:nvSpPr>
          <p:cNvPr id="15" name="Freeform 15"/>
          <p:cNvSpPr/>
          <p:nvPr/>
        </p:nvSpPr>
        <p:spPr>
          <a:xfrm>
            <a:off x="9584187" y="4880732"/>
            <a:ext cx="7166551" cy="4377568"/>
          </a:xfrm>
          <a:custGeom>
            <a:avLst/>
            <a:gdLst/>
            <a:ahLst/>
            <a:cxnLst/>
            <a:rect l="l" t="t" r="r" b="b"/>
            <a:pathLst>
              <a:path w="7166551" h="4377568">
                <a:moveTo>
                  <a:pt x="0" y="0"/>
                </a:moveTo>
                <a:lnTo>
                  <a:pt x="7166551" y="0"/>
                </a:lnTo>
                <a:lnTo>
                  <a:pt x="7166551" y="4377568"/>
                </a:lnTo>
                <a:lnTo>
                  <a:pt x="0" y="43775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9530666" y="2564885"/>
            <a:ext cx="3251783" cy="57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11171D"/>
                </a:solidFill>
                <a:ea typeface="Nanum Gothic Bold"/>
              </a:rPr>
              <a:t>배포 현황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81896" y="3337629"/>
            <a:ext cx="7268842" cy="1005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 algn="l">
              <a:lnSpc>
                <a:spcPts val="4139"/>
              </a:lnSpc>
              <a:buFont typeface="Arial"/>
              <a:buChar char="•"/>
            </a:pPr>
            <a:r>
              <a:rPr lang="en-US" sz="2299">
                <a:solidFill>
                  <a:srgbClr val="11171D"/>
                </a:solidFill>
                <a:latin typeface="Nanum Gothic"/>
                <a:ea typeface="Nanum Gothic"/>
              </a:rPr>
              <a:t>개발된 API 모두 배포 완료</a:t>
            </a:r>
          </a:p>
          <a:p>
            <a:pPr marL="496569" lvl="1" indent="-248284" algn="l">
              <a:lnSpc>
                <a:spcPts val="4139"/>
              </a:lnSpc>
              <a:buFont typeface="Arial"/>
              <a:buChar char="•"/>
            </a:pPr>
            <a:r>
              <a:rPr lang="en-US" sz="2299">
                <a:solidFill>
                  <a:srgbClr val="11171D"/>
                </a:solidFill>
                <a:latin typeface="Nanum Gothic"/>
                <a:ea typeface="Nanum Gothic"/>
              </a:rPr>
              <a:t>Swagger로 배포된 API 확인과 </a:t>
            </a:r>
            <a:r>
              <a:rPr lang="en-US" sz="2299">
                <a:solidFill>
                  <a:srgbClr val="11171D"/>
                </a:solidFill>
                <a:latin typeface="Nanum Gothic Bold"/>
                <a:ea typeface="Nanum Gothic Bold"/>
              </a:rPr>
              <a:t>모든 API 테스트 가능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5411988" y="4030586"/>
            <a:ext cx="2291460" cy="1574162"/>
            <a:chOff x="0" y="0"/>
            <a:chExt cx="3055280" cy="209888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84363" cy="984363"/>
            </a:xfrm>
            <a:custGeom>
              <a:avLst/>
              <a:gdLst/>
              <a:ahLst/>
              <a:cxnLst/>
              <a:rect l="l" t="t" r="r" b="b"/>
              <a:pathLst>
                <a:path w="984363" h="984363">
                  <a:moveTo>
                    <a:pt x="0" y="0"/>
                  </a:moveTo>
                  <a:lnTo>
                    <a:pt x="984363" y="0"/>
                  </a:lnTo>
                  <a:lnTo>
                    <a:pt x="984363" y="984363"/>
                  </a:lnTo>
                  <a:lnTo>
                    <a:pt x="0" y="9843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2244014" y="95328"/>
              <a:ext cx="811266" cy="811266"/>
            </a:xfrm>
            <a:custGeom>
              <a:avLst/>
              <a:gdLst/>
              <a:ahLst/>
              <a:cxnLst/>
              <a:rect l="l" t="t" r="r" b="b"/>
              <a:pathLst>
                <a:path w="811266" h="811266">
                  <a:moveTo>
                    <a:pt x="0" y="0"/>
                  </a:moveTo>
                  <a:lnTo>
                    <a:pt x="811266" y="0"/>
                  </a:lnTo>
                  <a:lnTo>
                    <a:pt x="811266" y="811266"/>
                  </a:lnTo>
                  <a:lnTo>
                    <a:pt x="0" y="8112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930093" y="17558"/>
              <a:ext cx="1172454" cy="984419"/>
            </a:xfrm>
            <a:custGeom>
              <a:avLst/>
              <a:gdLst/>
              <a:ahLst/>
              <a:cxnLst/>
              <a:rect l="l" t="t" r="r" b="b"/>
              <a:pathLst>
                <a:path w="1172454" h="984419">
                  <a:moveTo>
                    <a:pt x="0" y="0"/>
                  </a:moveTo>
                  <a:lnTo>
                    <a:pt x="1172454" y="0"/>
                  </a:lnTo>
                  <a:lnTo>
                    <a:pt x="1172454" y="984419"/>
                  </a:lnTo>
                  <a:lnTo>
                    <a:pt x="0" y="984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7149" t="-14863" r="-14178" b="-16257"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2311842" y="1193981"/>
              <a:ext cx="675610" cy="816794"/>
            </a:xfrm>
            <a:custGeom>
              <a:avLst/>
              <a:gdLst/>
              <a:ahLst/>
              <a:cxnLst/>
              <a:rect l="l" t="t" r="r" b="b"/>
              <a:pathLst>
                <a:path w="675610" h="816794">
                  <a:moveTo>
                    <a:pt x="0" y="0"/>
                  </a:moveTo>
                  <a:lnTo>
                    <a:pt x="675610" y="0"/>
                  </a:lnTo>
                  <a:lnTo>
                    <a:pt x="675610" y="816795"/>
                  </a:lnTo>
                  <a:lnTo>
                    <a:pt x="0" y="816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154775" y="1193981"/>
              <a:ext cx="674812" cy="816794"/>
            </a:xfrm>
            <a:custGeom>
              <a:avLst/>
              <a:gdLst/>
              <a:ahLst/>
              <a:cxnLst/>
              <a:rect l="l" t="t" r="r" b="b"/>
              <a:pathLst>
                <a:path w="674812" h="816794">
                  <a:moveTo>
                    <a:pt x="0" y="0"/>
                  </a:moveTo>
                  <a:lnTo>
                    <a:pt x="674813" y="0"/>
                  </a:lnTo>
                  <a:lnTo>
                    <a:pt x="674813" y="816795"/>
                  </a:lnTo>
                  <a:lnTo>
                    <a:pt x="0" y="816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1032326" y="1105875"/>
              <a:ext cx="993007" cy="993007"/>
            </a:xfrm>
            <a:custGeom>
              <a:avLst/>
              <a:gdLst/>
              <a:ahLst/>
              <a:cxnLst/>
              <a:rect l="l" t="t" r="r" b="b"/>
              <a:pathLst>
                <a:path w="993007" h="993007">
                  <a:moveTo>
                    <a:pt x="0" y="0"/>
                  </a:moveTo>
                  <a:lnTo>
                    <a:pt x="993007" y="0"/>
                  </a:lnTo>
                  <a:lnTo>
                    <a:pt x="993007" y="993007"/>
                  </a:lnTo>
                  <a:lnTo>
                    <a:pt x="0" y="993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6396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302198" y="5513671"/>
            <a:ext cx="1247688" cy="2752835"/>
            <a:chOff x="0" y="0"/>
            <a:chExt cx="251010" cy="55381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1010" cy="553815"/>
            </a:xfrm>
            <a:custGeom>
              <a:avLst/>
              <a:gdLst/>
              <a:ahLst/>
              <a:cxnLst/>
              <a:rect l="l" t="t" r="r" b="b"/>
              <a:pathLst>
                <a:path w="251010" h="553815">
                  <a:moveTo>
                    <a:pt x="0" y="0"/>
                  </a:moveTo>
                  <a:lnTo>
                    <a:pt x="251010" y="0"/>
                  </a:lnTo>
                  <a:lnTo>
                    <a:pt x="251010" y="553815"/>
                  </a:lnTo>
                  <a:lnTo>
                    <a:pt x="0" y="55381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51010" cy="601440"/>
            </a:xfrm>
            <a:prstGeom prst="rect">
              <a:avLst/>
            </a:prstGeom>
          </p:spPr>
          <p:txBody>
            <a:bodyPr lIns="66505" tIns="66505" rIns="66505" bIns="66505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12639" y="5290031"/>
            <a:ext cx="6978453" cy="3855041"/>
            <a:chOff x="0" y="0"/>
            <a:chExt cx="9304604" cy="514005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304604" cy="5101770"/>
            </a:xfrm>
            <a:custGeom>
              <a:avLst/>
              <a:gdLst/>
              <a:ahLst/>
              <a:cxnLst/>
              <a:rect l="l" t="t" r="r" b="b"/>
              <a:pathLst>
                <a:path w="9304604" h="5101770">
                  <a:moveTo>
                    <a:pt x="0" y="0"/>
                  </a:moveTo>
                  <a:lnTo>
                    <a:pt x="9304604" y="0"/>
                  </a:lnTo>
                  <a:lnTo>
                    <a:pt x="9304604" y="5101770"/>
                  </a:lnTo>
                  <a:lnTo>
                    <a:pt x="0" y="51017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4782" r="-19572" b="-29692"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558095" y="0"/>
              <a:ext cx="3630546" cy="3531137"/>
              <a:chOff x="0" y="0"/>
              <a:chExt cx="535317" cy="52065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535317" cy="520659"/>
              </a:xfrm>
              <a:custGeom>
                <a:avLst/>
                <a:gdLst/>
                <a:ahLst/>
                <a:cxnLst/>
                <a:rect l="l" t="t" r="r" b="b"/>
                <a:pathLst>
                  <a:path w="535317" h="520659">
                    <a:moveTo>
                      <a:pt x="0" y="0"/>
                    </a:moveTo>
                    <a:lnTo>
                      <a:pt x="535317" y="0"/>
                    </a:lnTo>
                    <a:lnTo>
                      <a:pt x="535317" y="520659"/>
                    </a:lnTo>
                    <a:lnTo>
                      <a:pt x="0" y="52065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535317" cy="568284"/>
              </a:xfrm>
              <a:prstGeom prst="rect">
                <a:avLst/>
              </a:prstGeom>
            </p:spPr>
            <p:txBody>
              <a:bodyPr lIns="66505" tIns="66505" rIns="66505" bIns="66505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5808399" y="3210022"/>
              <a:ext cx="3396903" cy="1930033"/>
              <a:chOff x="0" y="0"/>
              <a:chExt cx="500866" cy="28457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500866" cy="284579"/>
              </a:xfrm>
              <a:custGeom>
                <a:avLst/>
                <a:gdLst/>
                <a:ahLst/>
                <a:cxnLst/>
                <a:rect l="l" t="t" r="r" b="b"/>
                <a:pathLst>
                  <a:path w="500866" h="284579">
                    <a:moveTo>
                      <a:pt x="0" y="0"/>
                    </a:moveTo>
                    <a:lnTo>
                      <a:pt x="500866" y="0"/>
                    </a:lnTo>
                    <a:lnTo>
                      <a:pt x="500866" y="284579"/>
                    </a:lnTo>
                    <a:lnTo>
                      <a:pt x="0" y="28457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500866" cy="332204"/>
              </a:xfrm>
              <a:prstGeom prst="rect">
                <a:avLst/>
              </a:prstGeom>
            </p:spPr>
            <p:txBody>
              <a:bodyPr lIns="66505" tIns="66505" rIns="66505" bIns="66505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</p:grpSp>
      <p:grpSp>
        <p:nvGrpSpPr>
          <p:cNvPr id="16" name="Group 16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CB2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9085420" y="1978025"/>
            <a:ext cx="8173880" cy="2101368"/>
          </a:xfrm>
          <a:custGeom>
            <a:avLst/>
            <a:gdLst/>
            <a:ahLst/>
            <a:cxnLst/>
            <a:rect l="l" t="t" r="r" b="b"/>
            <a:pathLst>
              <a:path w="8173880" h="2101368">
                <a:moveTo>
                  <a:pt x="0" y="0"/>
                </a:moveTo>
                <a:lnTo>
                  <a:pt x="8173880" y="0"/>
                </a:lnTo>
                <a:lnTo>
                  <a:pt x="8173880" y="2101368"/>
                </a:lnTo>
                <a:lnTo>
                  <a:pt x="0" y="21013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9060703" y="4233950"/>
            <a:ext cx="8198597" cy="5134371"/>
          </a:xfrm>
          <a:custGeom>
            <a:avLst/>
            <a:gdLst/>
            <a:ahLst/>
            <a:cxnLst/>
            <a:rect l="l" t="t" r="r" b="b"/>
            <a:pathLst>
              <a:path w="8198597" h="5134371">
                <a:moveTo>
                  <a:pt x="0" y="0"/>
                </a:moveTo>
                <a:lnTo>
                  <a:pt x="8198597" y="0"/>
                </a:lnTo>
                <a:lnTo>
                  <a:pt x="8198597" y="5134371"/>
                </a:lnTo>
                <a:lnTo>
                  <a:pt x="0" y="51343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984559" y="1104900"/>
            <a:ext cx="10749148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1171D"/>
                </a:solidFill>
                <a:ea typeface="Nanum Gothic Bold"/>
              </a:rPr>
              <a:t>백엔드 개발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11534" y="1405417"/>
            <a:ext cx="326011" cy="38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70963" y="3586299"/>
            <a:ext cx="6396524" cy="1171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2999">
                <a:solidFill>
                  <a:srgbClr val="11171D"/>
                </a:solidFill>
                <a:latin typeface="Nanum Gothic"/>
                <a:ea typeface="Nanum Gothic"/>
              </a:rPr>
              <a:t>Docker, Githup Action, NginX 를 </a:t>
            </a:r>
          </a:p>
          <a:p>
            <a:pPr algn="l">
              <a:lnSpc>
                <a:spcPts val="4799"/>
              </a:lnSpc>
            </a:pPr>
            <a:r>
              <a:rPr lang="en-US" sz="2999">
                <a:solidFill>
                  <a:srgbClr val="11171D"/>
                </a:solidFill>
                <a:ea typeface="Nanum Gothic"/>
              </a:rPr>
              <a:t>이용하여 무중단 배포 환경 구축 완료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12639" y="2663058"/>
            <a:ext cx="3251783" cy="63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11171D"/>
                </a:solidFill>
                <a:ea typeface="Nanum Gothic Bold"/>
              </a:rPr>
              <a:t>무중단 배포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C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85170" y="3585975"/>
            <a:ext cx="7630687" cy="3915663"/>
            <a:chOff x="0" y="0"/>
            <a:chExt cx="5107387" cy="26208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107387" cy="2620839"/>
            </a:xfrm>
            <a:custGeom>
              <a:avLst/>
              <a:gdLst/>
              <a:ahLst/>
              <a:cxnLst/>
              <a:rect l="l" t="t" r="r" b="b"/>
              <a:pathLst>
                <a:path w="5107387" h="2620839">
                  <a:moveTo>
                    <a:pt x="0" y="0"/>
                  </a:moveTo>
                  <a:lnTo>
                    <a:pt x="5107387" y="0"/>
                  </a:lnTo>
                  <a:lnTo>
                    <a:pt x="5107387" y="2620839"/>
                  </a:lnTo>
                  <a:lnTo>
                    <a:pt x="0" y="2620839"/>
                  </a:lnTo>
                  <a:close/>
                </a:path>
              </a:pathLst>
            </a:custGeom>
            <a:solidFill>
              <a:srgbClr val="F4EFC4">
                <a:alpha val="4000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5107387" cy="2668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2067838" y="5325483"/>
            <a:ext cx="6683399" cy="0"/>
          </a:xfrm>
          <a:prstGeom prst="line">
            <a:avLst/>
          </a:prstGeom>
          <a:ln w="9525" cap="flat">
            <a:solidFill>
              <a:srgbClr val="00000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5069240" y="3054701"/>
            <a:ext cx="1062547" cy="1062547"/>
          </a:xfrm>
          <a:custGeom>
            <a:avLst/>
            <a:gdLst/>
            <a:ahLst/>
            <a:cxnLst/>
            <a:rect l="l" t="t" r="r" b="b"/>
            <a:pathLst>
              <a:path w="1062547" h="1062547">
                <a:moveTo>
                  <a:pt x="0" y="0"/>
                </a:moveTo>
                <a:lnTo>
                  <a:pt x="1062547" y="0"/>
                </a:lnTo>
                <a:lnTo>
                  <a:pt x="1062547" y="1062547"/>
                </a:lnTo>
                <a:lnTo>
                  <a:pt x="0" y="10625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984559" y="1104900"/>
            <a:ext cx="6235720" cy="8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1171D"/>
                </a:solidFill>
                <a:ea typeface="Nanum Gothic Bold"/>
              </a:rPr>
              <a:t>프로젝트 시연 영상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11534" y="1405417"/>
            <a:ext cx="326011" cy="38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15194" y="5787445"/>
            <a:ext cx="5788687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ea typeface="Nanum Gothic"/>
              </a:rPr>
              <a:t>뭐든지 혼자가 익숙한 의지박약 이꾸준씨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ea typeface="Nanum Gothic"/>
              </a:rPr>
              <a:t>자신의 개인 루틴을 등록하고 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ea typeface="Nanum Gothic"/>
              </a:rPr>
              <a:t>꾸준한 습관을 </a:t>
            </a:r>
            <a:r>
              <a:rPr lang="en-US" sz="2400">
                <a:solidFill>
                  <a:srgbClr val="000000"/>
                </a:solidFill>
                <a:latin typeface="Nanum Gothic"/>
                <a:ea typeface="Nanum Gothic"/>
              </a:rPr>
              <a:t>형성하고자 한다!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86263" y="4477193"/>
            <a:ext cx="2646549" cy="490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ea typeface="Nanum Gothic Bold"/>
              </a:rPr>
              <a:t>루틴원 이꾸준</a:t>
            </a:r>
          </a:p>
        </p:txBody>
      </p:sp>
      <p:pic>
        <p:nvPicPr>
          <p:cNvPr id="17" name="KakaoTalk_20240611_234706789">
            <a:hlinkClick r:id="" action="ppaction://media"/>
            <a:extLst>
              <a:ext uri="{FF2B5EF4-FFF2-40B4-BE49-F238E27FC236}">
                <a16:creationId xmlns:a16="http://schemas.microsoft.com/office/drawing/2014/main" id="{3E615922-1428-4154-9FF0-1B12B885F0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1915"/>
          <a:stretch/>
        </p:blipFill>
        <p:spPr>
          <a:xfrm>
            <a:off x="12333160" y="885603"/>
            <a:ext cx="4106767" cy="85157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85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5446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C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85170" y="3585975"/>
            <a:ext cx="7630687" cy="4056441"/>
            <a:chOff x="0" y="0"/>
            <a:chExt cx="5107387" cy="271506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107387" cy="2715065"/>
            </a:xfrm>
            <a:custGeom>
              <a:avLst/>
              <a:gdLst/>
              <a:ahLst/>
              <a:cxnLst/>
              <a:rect l="l" t="t" r="r" b="b"/>
              <a:pathLst>
                <a:path w="5107387" h="2715065">
                  <a:moveTo>
                    <a:pt x="0" y="0"/>
                  </a:moveTo>
                  <a:lnTo>
                    <a:pt x="5107387" y="0"/>
                  </a:lnTo>
                  <a:lnTo>
                    <a:pt x="5107387" y="2715065"/>
                  </a:lnTo>
                  <a:lnTo>
                    <a:pt x="0" y="2715065"/>
                  </a:lnTo>
                  <a:close/>
                </a:path>
              </a:pathLst>
            </a:custGeom>
            <a:solidFill>
              <a:srgbClr val="F4EFC4">
                <a:alpha val="4000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5107387" cy="2762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2067838" y="5325483"/>
            <a:ext cx="6683399" cy="0"/>
          </a:xfrm>
          <a:prstGeom prst="line">
            <a:avLst/>
          </a:prstGeom>
          <a:ln w="9525" cap="flat">
            <a:solidFill>
              <a:srgbClr val="00000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5069240" y="3054701"/>
            <a:ext cx="1062547" cy="1062547"/>
          </a:xfrm>
          <a:custGeom>
            <a:avLst/>
            <a:gdLst/>
            <a:ahLst/>
            <a:cxnLst/>
            <a:rect l="l" t="t" r="r" b="b"/>
            <a:pathLst>
              <a:path w="1062547" h="1062547">
                <a:moveTo>
                  <a:pt x="0" y="0"/>
                </a:moveTo>
                <a:lnTo>
                  <a:pt x="1062547" y="0"/>
                </a:lnTo>
                <a:lnTo>
                  <a:pt x="1062547" y="1062547"/>
                </a:lnTo>
                <a:lnTo>
                  <a:pt x="0" y="10625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984559" y="1104900"/>
            <a:ext cx="6235720" cy="8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1171D"/>
                </a:solidFill>
                <a:ea typeface="Nanum Gothic Bold"/>
              </a:rPr>
              <a:t>프로젝트 시연 영상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15194" y="5835070"/>
            <a:ext cx="5788687" cy="1243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ea typeface="Nanum Gothic"/>
              </a:rPr>
              <a:t>항상 개인 루틴만 수행하던 김외롭씨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ea typeface="Nanum Gothic"/>
              </a:rPr>
              <a:t>비슷한 루틴을 가진 사람들과 동기부여 하며  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Nanum Gothic"/>
                <a:ea typeface="Nanum Gothic"/>
              </a:rPr>
              <a:t>함께 루틴을 수행하고자 한다!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11534" y="1405417"/>
            <a:ext cx="326011" cy="38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86263" y="4477193"/>
            <a:ext cx="2646549" cy="490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ea typeface="Nanum Gothic Bold"/>
              </a:rPr>
              <a:t>루틴원 김외롭</a:t>
            </a:r>
          </a:p>
        </p:txBody>
      </p:sp>
      <p:pic>
        <p:nvPicPr>
          <p:cNvPr id="17" name="KakaoTalk_20240612_234744279">
            <a:hlinkClick r:id="" action="ppaction://media"/>
            <a:extLst>
              <a:ext uri="{FF2B5EF4-FFF2-40B4-BE49-F238E27FC236}">
                <a16:creationId xmlns:a16="http://schemas.microsoft.com/office/drawing/2014/main" id="{AAB8EA09-009A-46C8-91F9-6715887F2E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96800" y="762658"/>
            <a:ext cx="4040188" cy="88687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125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6396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C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788066" y="2134478"/>
            <a:ext cx="12711869" cy="7365386"/>
          </a:xfrm>
          <a:custGeom>
            <a:avLst/>
            <a:gdLst/>
            <a:ahLst/>
            <a:cxnLst/>
            <a:rect l="l" t="t" r="r" b="b"/>
            <a:pathLst>
              <a:path w="12711869" h="7365386">
                <a:moveTo>
                  <a:pt x="0" y="0"/>
                </a:moveTo>
                <a:lnTo>
                  <a:pt x="12711868" y="0"/>
                </a:lnTo>
                <a:lnTo>
                  <a:pt x="12711868" y="7365387"/>
                </a:lnTo>
                <a:lnTo>
                  <a:pt x="0" y="73653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12" t="-891" r="-42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984559" y="1104900"/>
            <a:ext cx="6334087" cy="8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1171D"/>
                </a:solidFill>
                <a:ea typeface="Nanum Gothic Bold"/>
              </a:rPr>
              <a:t>프로젝트 일정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11534" y="1405417"/>
            <a:ext cx="326011" cy="38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138754" y="4033580"/>
            <a:ext cx="6010492" cy="137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34"/>
              </a:lnSpc>
            </a:pPr>
            <a:r>
              <a:rPr lang="en-US" sz="8024">
                <a:solidFill>
                  <a:srgbClr val="11171D"/>
                </a:solidFill>
                <a:latin typeface="Nanum Gothic Bold"/>
              </a:rPr>
              <a:t>QnA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53812" y="5560709"/>
            <a:ext cx="5180377" cy="530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D6B900"/>
                </a:solidFill>
                <a:latin typeface="Nanum Gothic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C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984559" y="1104900"/>
            <a:ext cx="5000587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1171D"/>
                </a:solidFill>
                <a:ea typeface="Nanum Gothic Bold"/>
              </a:rPr>
              <a:t>프로젝트 소개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1534" y="1405417"/>
            <a:ext cx="326011" cy="38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41166" y="2227226"/>
            <a:ext cx="717767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1171D">
                    <a:alpha val="69804"/>
                  </a:srgbClr>
                </a:solidFill>
                <a:ea typeface="Nanum Gothic"/>
              </a:rPr>
              <a:t>개인 및 그룹 루틴 관리 서비스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472924" y="5520808"/>
            <a:ext cx="9065816" cy="1062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20"/>
              </a:lnSpc>
            </a:pPr>
            <a:r>
              <a:rPr lang="en-US" sz="2700">
                <a:solidFill>
                  <a:srgbClr val="000000"/>
                </a:solidFill>
                <a:ea typeface="Nanum Gothic"/>
              </a:rPr>
              <a:t>다른 사용자와 함께 </a:t>
            </a:r>
            <a:r>
              <a:rPr lang="en-US" sz="2700">
                <a:solidFill>
                  <a:srgbClr val="E4CB2D"/>
                </a:solidFill>
                <a:ea typeface="Nanum Gothic Bold"/>
              </a:rPr>
              <a:t>루틴을 수행하고 공유</a:t>
            </a:r>
            <a:r>
              <a:rPr lang="en-US" sz="2700">
                <a:solidFill>
                  <a:srgbClr val="000000"/>
                </a:solidFill>
                <a:latin typeface="Nanum Gothic"/>
                <a:ea typeface="Nanum Gothic"/>
              </a:rPr>
              <a:t>함으로써 동기부여를 유지하고 목표를 달성할 수 있습니다.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311482" y="3773329"/>
            <a:ext cx="5144399" cy="4283035"/>
            <a:chOff x="0" y="0"/>
            <a:chExt cx="6859198" cy="5710713"/>
          </a:xfrm>
        </p:grpSpPr>
        <p:sp>
          <p:nvSpPr>
            <p:cNvPr id="13" name="Freeform 13"/>
            <p:cNvSpPr/>
            <p:nvPr/>
          </p:nvSpPr>
          <p:spPr>
            <a:xfrm rot="-300634">
              <a:off x="161975" y="1702020"/>
              <a:ext cx="3511567" cy="3862723"/>
            </a:xfrm>
            <a:custGeom>
              <a:avLst/>
              <a:gdLst/>
              <a:ahLst/>
              <a:cxnLst/>
              <a:rect l="l" t="t" r="r" b="b"/>
              <a:pathLst>
                <a:path w="3511567" h="3862723">
                  <a:moveTo>
                    <a:pt x="0" y="0"/>
                  </a:moveTo>
                  <a:lnTo>
                    <a:pt x="3511567" y="0"/>
                  </a:lnTo>
                  <a:lnTo>
                    <a:pt x="3511567" y="3862724"/>
                  </a:lnTo>
                  <a:lnTo>
                    <a:pt x="0" y="3862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-546981">
              <a:off x="1556112" y="77952"/>
              <a:ext cx="1079193" cy="1194128"/>
            </a:xfrm>
            <a:custGeom>
              <a:avLst/>
              <a:gdLst/>
              <a:ahLst/>
              <a:cxnLst/>
              <a:rect l="l" t="t" r="r" b="b"/>
              <a:pathLst>
                <a:path w="1079193" h="1194128">
                  <a:moveTo>
                    <a:pt x="0" y="0"/>
                  </a:moveTo>
                  <a:lnTo>
                    <a:pt x="1079193" y="0"/>
                  </a:lnTo>
                  <a:lnTo>
                    <a:pt x="1079193" y="1194128"/>
                  </a:lnTo>
                  <a:lnTo>
                    <a:pt x="0" y="1194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 rot="504324">
              <a:off x="4909381" y="2975306"/>
              <a:ext cx="1819255" cy="1920058"/>
            </a:xfrm>
            <a:custGeom>
              <a:avLst/>
              <a:gdLst/>
              <a:ahLst/>
              <a:cxnLst/>
              <a:rect l="l" t="t" r="r" b="b"/>
              <a:pathLst>
                <a:path w="1819255" h="1920058">
                  <a:moveTo>
                    <a:pt x="0" y="0"/>
                  </a:moveTo>
                  <a:lnTo>
                    <a:pt x="1819254" y="0"/>
                  </a:lnTo>
                  <a:lnTo>
                    <a:pt x="1819254" y="1920057"/>
                  </a:lnTo>
                  <a:lnTo>
                    <a:pt x="0" y="1920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 rot="401643">
              <a:off x="3652925" y="366174"/>
              <a:ext cx="2251787" cy="2251787"/>
            </a:xfrm>
            <a:custGeom>
              <a:avLst/>
              <a:gdLst/>
              <a:ahLst/>
              <a:cxnLst/>
              <a:rect l="l" t="t" r="r" b="b"/>
              <a:pathLst>
                <a:path w="2251787" h="2251787">
                  <a:moveTo>
                    <a:pt x="0" y="0"/>
                  </a:moveTo>
                  <a:lnTo>
                    <a:pt x="2251787" y="0"/>
                  </a:lnTo>
                  <a:lnTo>
                    <a:pt x="2251787" y="2251787"/>
                  </a:lnTo>
                  <a:lnTo>
                    <a:pt x="0" y="2251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7472924" y="6993373"/>
            <a:ext cx="9065816" cy="1062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2700">
                <a:solidFill>
                  <a:srgbClr val="E4CB2D"/>
                </a:solidFill>
                <a:ea typeface="Nanum Gothic Bold"/>
              </a:rPr>
              <a:t>감정 기록</a:t>
            </a:r>
            <a:r>
              <a:rPr lang="en-US" sz="2700">
                <a:solidFill>
                  <a:srgbClr val="000000"/>
                </a:solidFill>
                <a:ea typeface="Nanum Gothic"/>
              </a:rPr>
              <a:t>과 </a:t>
            </a:r>
            <a:r>
              <a:rPr lang="en-US" sz="2700">
                <a:solidFill>
                  <a:srgbClr val="E4CB2D"/>
                </a:solidFill>
                <a:ea typeface="Nanum Gothic Bold"/>
              </a:rPr>
              <a:t>통계</a:t>
            </a:r>
            <a:r>
              <a:rPr lang="en-US" sz="2700">
                <a:solidFill>
                  <a:srgbClr val="000000"/>
                </a:solidFill>
                <a:ea typeface="Nanum Gothic"/>
              </a:rPr>
              <a:t>를 통해 사용자는 자신의 루틴 수행을 더욱 효과적으로 관리할 수 있습니다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7387199" y="3649443"/>
            <a:ext cx="9685213" cy="2079668"/>
            <a:chOff x="0" y="0"/>
            <a:chExt cx="12913618" cy="2772891"/>
          </a:xfrm>
        </p:grpSpPr>
        <p:sp>
          <p:nvSpPr>
            <p:cNvPr id="19" name="TextBox 19"/>
            <p:cNvSpPr txBox="1"/>
            <p:nvPr/>
          </p:nvSpPr>
          <p:spPr>
            <a:xfrm>
              <a:off x="114300" y="-53732"/>
              <a:ext cx="12799318" cy="28266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20"/>
                </a:lnSpc>
              </a:pPr>
              <a:r>
                <a:rPr lang="en-US" sz="2700">
                  <a:solidFill>
                    <a:srgbClr val="000000"/>
                  </a:solidFill>
                  <a:latin typeface="Nanum Gothic"/>
                  <a:ea typeface="Nanum Gothic"/>
                </a:rPr>
                <a:t>                     는 </a:t>
              </a:r>
              <a:r>
                <a:rPr lang="en-US" sz="2700">
                  <a:solidFill>
                    <a:srgbClr val="E4CB2D"/>
                  </a:solidFill>
                  <a:ea typeface="Nanum Gothic Bold"/>
                </a:rPr>
                <a:t>개인 및 그룹 루틴</a:t>
              </a:r>
              <a:r>
                <a:rPr lang="en-US" sz="2700">
                  <a:solidFill>
                    <a:srgbClr val="000000"/>
                  </a:solidFill>
                  <a:latin typeface="Nanum Gothic"/>
                  <a:ea typeface="Nanum Gothic"/>
                </a:rPr>
                <a:t>을 등록하고 관리할 수 있으며, </a:t>
              </a:r>
            </a:p>
            <a:p>
              <a:pPr algn="l">
                <a:lnSpc>
                  <a:spcPts val="4320"/>
                </a:lnSpc>
              </a:pPr>
              <a:r>
                <a:rPr lang="en-US" sz="2700">
                  <a:solidFill>
                    <a:srgbClr val="000000"/>
                  </a:solidFill>
                  <a:ea typeface="Nanum Gothic"/>
                </a:rPr>
                <a:t>루틴을 수행함으로써 자신의 일상 속 여러 활동과 목표 달성에 </a:t>
              </a:r>
            </a:p>
            <a:p>
              <a:pPr algn="l">
                <a:lnSpc>
                  <a:spcPts val="4320"/>
                </a:lnSpc>
              </a:pPr>
              <a:r>
                <a:rPr lang="en-US" sz="2700">
                  <a:solidFill>
                    <a:srgbClr val="000000"/>
                  </a:solidFill>
                  <a:ea typeface="Nanum Gothic"/>
                </a:rPr>
                <a:t>집중할 수 있도록 돕습니다</a:t>
              </a:r>
            </a:p>
            <a:p>
              <a:pPr algn="l">
                <a:lnSpc>
                  <a:spcPts val="4320"/>
                </a:lnSpc>
              </a:pPr>
              <a:endParaRPr lang="en-US" sz="2700">
                <a:solidFill>
                  <a:srgbClr val="000000"/>
                </a:solidFill>
                <a:ea typeface="Nanum Gothic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76200"/>
              <a:ext cx="2818408" cy="739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19"/>
                </a:lnSpc>
                <a:spcBef>
                  <a:spcPct val="0"/>
                </a:spcBef>
              </a:pPr>
              <a:r>
                <a:rPr lang="en-US" sz="3299">
                  <a:solidFill>
                    <a:srgbClr val="D6B900"/>
                  </a:solidFill>
                  <a:ea typeface="Nanum Gothic Bold"/>
                </a:rPr>
                <a:t>루틴에이드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631354" y="4183304"/>
            <a:ext cx="3025291" cy="302529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0B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CB2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487698" y="3896919"/>
            <a:ext cx="1458359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D6B900"/>
                </a:solidFill>
                <a:ea typeface="Nanum Gothic Bold"/>
              </a:rPr>
              <a:t>루틴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227750" y="3906444"/>
            <a:ext cx="1458359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D6B900"/>
                </a:solidFill>
                <a:ea typeface="Nanum Gothic Bold"/>
              </a:rPr>
              <a:t>그룹</a:t>
            </a:r>
          </a:p>
        </p:txBody>
      </p:sp>
      <p:sp>
        <p:nvSpPr>
          <p:cNvPr id="13" name="AutoShape 13"/>
          <p:cNvSpPr/>
          <p:nvPr/>
        </p:nvSpPr>
        <p:spPr>
          <a:xfrm flipH="1">
            <a:off x="5187777" y="4178542"/>
            <a:ext cx="654875" cy="0"/>
          </a:xfrm>
          <a:prstGeom prst="line">
            <a:avLst/>
          </a:prstGeom>
          <a:ln w="9525" cap="flat">
            <a:solidFill>
              <a:srgbClr val="00000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flipH="1">
            <a:off x="4045924" y="5802313"/>
            <a:ext cx="654875" cy="0"/>
          </a:xfrm>
          <a:prstGeom prst="line">
            <a:avLst/>
          </a:prstGeom>
          <a:ln w="9525" cap="flat">
            <a:solidFill>
              <a:srgbClr val="00000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flipH="1">
            <a:off x="4459087" y="7502283"/>
            <a:ext cx="654875" cy="0"/>
          </a:xfrm>
          <a:prstGeom prst="line">
            <a:avLst/>
          </a:prstGeom>
          <a:ln w="9525" cap="flat">
            <a:solidFill>
              <a:srgbClr val="00000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H="1">
            <a:off x="12330096" y="4203942"/>
            <a:ext cx="654875" cy="0"/>
          </a:xfrm>
          <a:prstGeom prst="line">
            <a:avLst/>
          </a:prstGeom>
          <a:ln w="9525" cap="flat">
            <a:solidFill>
              <a:srgbClr val="00000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flipH="1">
            <a:off x="13607754" y="5821363"/>
            <a:ext cx="654875" cy="0"/>
          </a:xfrm>
          <a:prstGeom prst="line">
            <a:avLst/>
          </a:prstGeom>
          <a:ln w="9525" cap="flat">
            <a:solidFill>
              <a:srgbClr val="00000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flipH="1">
            <a:off x="13347537" y="7511808"/>
            <a:ext cx="654875" cy="0"/>
          </a:xfrm>
          <a:prstGeom prst="line">
            <a:avLst/>
          </a:prstGeom>
          <a:ln w="9525" cap="flat">
            <a:solidFill>
              <a:srgbClr val="00000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Freeform 19"/>
          <p:cNvSpPr/>
          <p:nvPr/>
        </p:nvSpPr>
        <p:spPr>
          <a:xfrm rot="401643">
            <a:off x="8249657" y="4726768"/>
            <a:ext cx="1938363" cy="1938363"/>
          </a:xfrm>
          <a:custGeom>
            <a:avLst/>
            <a:gdLst/>
            <a:ahLst/>
            <a:cxnLst/>
            <a:rect l="l" t="t" r="r" b="b"/>
            <a:pathLst>
              <a:path w="1938363" h="1938363">
                <a:moveTo>
                  <a:pt x="0" y="0"/>
                </a:moveTo>
                <a:lnTo>
                  <a:pt x="1938363" y="0"/>
                </a:lnTo>
                <a:lnTo>
                  <a:pt x="1938363" y="1938364"/>
                </a:lnTo>
                <a:lnTo>
                  <a:pt x="0" y="19383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5005721" y="5514340"/>
            <a:ext cx="1458359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D6B900"/>
                </a:solidFill>
                <a:ea typeface="Nanum Gothic Bold"/>
              </a:rPr>
              <a:t>푸시 알림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228262" y="7195261"/>
            <a:ext cx="18181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D6B900"/>
                </a:solidFill>
                <a:ea typeface="Nanum Gothic Bold"/>
              </a:rPr>
              <a:t>기분 추가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844400" y="5523865"/>
            <a:ext cx="1458359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D6B900"/>
                </a:solidFill>
                <a:ea typeface="Nanum Gothic Bold"/>
              </a:rPr>
              <a:t>그룹 채팅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335611" y="7204786"/>
            <a:ext cx="166902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D6B900"/>
                </a:solidFill>
                <a:ea typeface="Nanum Gothic Bold"/>
              </a:rPr>
              <a:t>루틴 통계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93589" y="3829292"/>
            <a:ext cx="3369781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1171D"/>
                </a:solidFill>
                <a:ea typeface="Nanum Gothic"/>
              </a:rPr>
              <a:t>루틴 카테고리에 맞게 개인 및 그룹 루틴을 등록하고 관리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11534" y="1405417"/>
            <a:ext cx="326011" cy="38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992907" y="3878504"/>
            <a:ext cx="98887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1171D"/>
                </a:solidFill>
                <a:latin typeface="Nanum Gothic Bold"/>
              </a:rPr>
              <a:t>01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135060" y="3878504"/>
            <a:ext cx="98887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1171D"/>
                </a:solidFill>
                <a:latin typeface="Nanum Gothic Bold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498471" y="5505450"/>
            <a:ext cx="98887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1171D"/>
                </a:solidFill>
                <a:latin typeface="Nanum Gothic Bold"/>
              </a:rPr>
              <a:t>02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814463" y="5505450"/>
            <a:ext cx="98887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1171D"/>
                </a:solidFill>
                <a:latin typeface="Nanum Gothic Bold"/>
              </a:rPr>
              <a:t>05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992907" y="7132396"/>
            <a:ext cx="98887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1171D"/>
                </a:solidFill>
                <a:latin typeface="Nanum Gothic Bold"/>
              </a:rPr>
              <a:t>03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242921" y="7132396"/>
            <a:ext cx="98887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1171D"/>
                </a:solidFill>
                <a:latin typeface="Nanum Gothic Bold"/>
              </a:rPr>
              <a:t>06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28231" y="5067300"/>
            <a:ext cx="3237422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endParaRPr/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1171D"/>
                </a:solidFill>
                <a:latin typeface="Nanum Gothic"/>
                <a:ea typeface="Nanum Gothic"/>
              </a:rPr>
              <a:t>매일 오전 10시에 당일 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1171D"/>
                </a:solidFill>
                <a:ea typeface="Nanum Gothic"/>
              </a:rPr>
              <a:t>루틴을 푸시 알림으로 전송</a:t>
            </a:r>
          </a:p>
          <a:p>
            <a:pPr algn="r">
              <a:lnSpc>
                <a:spcPts val="2800"/>
              </a:lnSpc>
              <a:spcBef>
                <a:spcPct val="0"/>
              </a:spcBef>
            </a:pPr>
            <a:endParaRPr lang="en-US" sz="2000">
              <a:solidFill>
                <a:srgbClr val="11171D"/>
              </a:solidFill>
              <a:ea typeface="Nanum Gothic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028700" y="7137158"/>
            <a:ext cx="3156395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1171D"/>
                </a:solidFill>
                <a:ea typeface="Nanum Gothic"/>
              </a:rPr>
              <a:t>오늘의 루틴 페이지에서 표정 아이콘을 통해 기분추가 가능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251427" y="3548783"/>
            <a:ext cx="4208779" cy="1206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11171D"/>
                </a:solidFill>
                <a:ea typeface="Nanum Gothic"/>
              </a:rPr>
              <a:t>사용자의 니즈에 맞게 공개 또는 비공개 그룹을 만들어 그룹 루틴을 생성</a:t>
            </a:r>
          </a:p>
          <a:p>
            <a:pPr algn="just">
              <a:lnSpc>
                <a:spcPts val="1260"/>
              </a:lnSpc>
            </a:pPr>
            <a:r>
              <a:rPr lang="en-US" sz="900">
                <a:solidFill>
                  <a:srgbClr val="11171D"/>
                </a:solidFill>
                <a:latin typeface="Nanum Gothic"/>
              </a:rPr>
              <a:t> 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1171D"/>
                </a:solidFill>
                <a:ea typeface="Nanum Gothic"/>
              </a:rPr>
              <a:t>그룹은 루틴장과 루틴원으로 구성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510279" y="5446787"/>
            <a:ext cx="3387196" cy="701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11171D"/>
                </a:solidFill>
                <a:ea typeface="Nanum Gothic"/>
              </a:rPr>
              <a:t>텍스트 및 사진을 통해 그룹 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1171D"/>
                </a:solidFill>
                <a:ea typeface="Nanum Gothic"/>
              </a:rPr>
              <a:t>내 채팅을 통한 회고 가능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262629" y="7127708"/>
            <a:ext cx="3296752" cy="701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11171D"/>
                </a:solidFill>
                <a:latin typeface="Nanum Gothic"/>
                <a:ea typeface="Nanum Gothic"/>
              </a:rPr>
              <a:t>월간 루틴 달성 캘린더, 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1171D"/>
                </a:solidFill>
                <a:ea typeface="Nanum Gothic"/>
              </a:rPr>
              <a:t>카테고리별 통계를 확인 가능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984559" y="1104900"/>
            <a:ext cx="5000587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1171D"/>
                </a:solidFill>
                <a:ea typeface="Nanum Gothic Bold"/>
              </a:rPr>
              <a:t>주요 기능 소개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041166" y="2227226"/>
            <a:ext cx="7177672" cy="34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1171D">
                    <a:alpha val="69804"/>
                  </a:srgbClr>
                </a:solidFill>
                <a:ea typeface="Nanum Gothic"/>
              </a:rPr>
              <a:t>루틴에이드의 카테고리별 주요 기능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6396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C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984559" y="1104900"/>
            <a:ext cx="5472846" cy="8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1171D"/>
                </a:solidFill>
                <a:ea typeface="Nanum Gothic Bold"/>
              </a:rPr>
              <a:t>유사 서비스 분석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1534" y="1405417"/>
            <a:ext cx="326011" cy="38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671367" y="3591873"/>
            <a:ext cx="7948953" cy="1099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 algn="l">
              <a:lnSpc>
                <a:spcPts val="4599"/>
              </a:lnSpc>
              <a:buFont typeface="Arial"/>
              <a:buChar char="•"/>
            </a:pPr>
            <a:r>
              <a:rPr lang="en-US" sz="2299">
                <a:solidFill>
                  <a:srgbClr val="11171D"/>
                </a:solidFill>
                <a:ea typeface="Nanum Gothic"/>
              </a:rPr>
              <a:t>날짜별로 루틴을 관리할 수 있는 루틴 관리 서비스</a:t>
            </a:r>
          </a:p>
          <a:p>
            <a:pPr marL="496569" lvl="1" indent="-248284" algn="l">
              <a:lnSpc>
                <a:spcPts val="4599"/>
              </a:lnSpc>
              <a:buFont typeface="Arial"/>
              <a:buChar char="•"/>
            </a:pPr>
            <a:r>
              <a:rPr lang="en-US" sz="2299">
                <a:solidFill>
                  <a:srgbClr val="11171D"/>
                </a:solidFill>
                <a:latin typeface="Nanum Gothic"/>
                <a:ea typeface="Nanum Gothic"/>
              </a:rPr>
              <a:t>기분(회고) 등록, </a:t>
            </a:r>
            <a:r>
              <a:rPr lang="en-US" sz="2299">
                <a:solidFill>
                  <a:srgbClr val="11171D"/>
                </a:solidFill>
                <a:ea typeface="Nanum Gothic"/>
              </a:rPr>
              <a:t>여러 테마를 통한 루틴 추천 기능 제공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574539" y="2859471"/>
            <a:ext cx="2843659" cy="5626668"/>
            <a:chOff x="0" y="0"/>
            <a:chExt cx="2620010" cy="5184140"/>
          </a:xfrm>
        </p:grpSpPr>
        <p:sp>
          <p:nvSpPr>
            <p:cNvPr id="12" name="Freeform 1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2133" t="-4033" r="-2133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8671367" y="6172514"/>
            <a:ext cx="8126271" cy="2919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 algn="l">
              <a:lnSpc>
                <a:spcPts val="4599"/>
              </a:lnSpc>
              <a:buFont typeface="Arial"/>
              <a:buChar char="•"/>
            </a:pPr>
            <a:r>
              <a:rPr lang="en-US" sz="2299">
                <a:solidFill>
                  <a:srgbClr val="11171D"/>
                </a:solidFill>
                <a:ea typeface="Nanum Gothic Bold"/>
              </a:rPr>
              <a:t>루틴 에이드</a:t>
            </a:r>
            <a:r>
              <a:rPr lang="en-US" sz="2299">
                <a:solidFill>
                  <a:srgbClr val="11171D"/>
                </a:solidFill>
                <a:latin typeface="Nanum Gothic"/>
                <a:ea typeface="Nanum Gothic"/>
              </a:rPr>
              <a:t>는 여러 사용자가 함께 루틴을 수행할 수 있는     그룹 루틴 서비스를 제공하여, 동기부여의 역할을 한다.</a:t>
            </a:r>
          </a:p>
          <a:p>
            <a:pPr algn="l">
              <a:lnSpc>
                <a:spcPts val="600"/>
              </a:lnSpc>
            </a:pPr>
            <a:endParaRPr lang="en-US" sz="2299">
              <a:solidFill>
                <a:srgbClr val="11171D"/>
              </a:solidFill>
              <a:latin typeface="Nanum Gothic"/>
              <a:ea typeface="Nanum Gothic"/>
            </a:endParaRPr>
          </a:p>
          <a:p>
            <a:pPr marL="496569" lvl="1" indent="-248284" algn="l">
              <a:lnSpc>
                <a:spcPts val="4599"/>
              </a:lnSpc>
              <a:buFont typeface="Arial"/>
              <a:buChar char="•"/>
            </a:pPr>
            <a:r>
              <a:rPr lang="en-US" sz="2299">
                <a:solidFill>
                  <a:srgbClr val="11171D"/>
                </a:solidFill>
                <a:ea typeface="Nanum Gothic Bold"/>
              </a:rPr>
              <a:t>루틴 에이드</a:t>
            </a:r>
            <a:r>
              <a:rPr lang="en-US" sz="2299">
                <a:solidFill>
                  <a:srgbClr val="11171D"/>
                </a:solidFill>
                <a:latin typeface="Nanum Gothic"/>
                <a:ea typeface="Nanum Gothic"/>
              </a:rPr>
              <a:t>는 캘린더와 그래프를 통해 사용자의 루틴 달성   현황 등의 통계를 한 눈에 확인할 수 있어, 자신의 일상을       되돌아 보고 관리할 수 있다.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604692" y="5448967"/>
            <a:ext cx="3618568" cy="57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11171D"/>
                </a:solidFill>
                <a:ea typeface="Nanum Gothic Bold"/>
              </a:rPr>
              <a:t>차별성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55489" y="8724899"/>
            <a:ext cx="2930773" cy="490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ea typeface="Nanum Gothic Bold"/>
              </a:rPr>
              <a:t>스퀘어 루틴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911166" y="8724899"/>
            <a:ext cx="2756545" cy="490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ea typeface="Nanum Gothic Bold"/>
              </a:rPr>
              <a:t>플랜미</a:t>
            </a:r>
          </a:p>
        </p:txBody>
      </p: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4843684" y="2861777"/>
            <a:ext cx="2842493" cy="5624362"/>
            <a:chOff x="0" y="0"/>
            <a:chExt cx="2620010" cy="5184140"/>
          </a:xfrm>
        </p:grpSpPr>
        <p:sp>
          <p:nvSpPr>
            <p:cNvPr id="26" name="Freeform 2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5639" r="-5639"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35" name="TextBox 35"/>
          <p:cNvSpPr txBox="1"/>
          <p:nvPr/>
        </p:nvSpPr>
        <p:spPr>
          <a:xfrm>
            <a:off x="8604692" y="2899188"/>
            <a:ext cx="3618568" cy="57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11171D"/>
                </a:solidFill>
                <a:ea typeface="Nanum Gothic Bold"/>
              </a:rPr>
              <a:t>서비스 설명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6396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C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691428" y="2524323"/>
            <a:ext cx="12905144" cy="6938632"/>
          </a:xfrm>
          <a:custGeom>
            <a:avLst/>
            <a:gdLst/>
            <a:ahLst/>
            <a:cxnLst/>
            <a:rect l="l" t="t" r="r" b="b"/>
            <a:pathLst>
              <a:path w="12905144" h="6938632">
                <a:moveTo>
                  <a:pt x="0" y="0"/>
                </a:moveTo>
                <a:lnTo>
                  <a:pt x="12905144" y="0"/>
                </a:lnTo>
                <a:lnTo>
                  <a:pt x="12905144" y="6938632"/>
                </a:lnTo>
                <a:lnTo>
                  <a:pt x="0" y="69386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220" b="-10998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984559" y="1104900"/>
            <a:ext cx="10749148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1171D"/>
                </a:solidFill>
                <a:ea typeface="Nanum Gothic Bold"/>
              </a:rPr>
              <a:t>시스템 아키텍처 구조도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11534" y="1405417"/>
            <a:ext cx="326011" cy="38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C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95400" y="3744592"/>
            <a:ext cx="7254421" cy="1482633"/>
          </a:xfrm>
          <a:custGeom>
            <a:avLst/>
            <a:gdLst/>
            <a:ahLst/>
            <a:cxnLst/>
            <a:rect l="l" t="t" r="r" b="b"/>
            <a:pathLst>
              <a:path w="7254421" h="1482633">
                <a:moveTo>
                  <a:pt x="0" y="0"/>
                </a:moveTo>
                <a:lnTo>
                  <a:pt x="7254421" y="0"/>
                </a:lnTo>
                <a:lnTo>
                  <a:pt x="7254421" y="1482633"/>
                </a:lnTo>
                <a:lnTo>
                  <a:pt x="0" y="1482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946" r="-1813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95400" y="5859164"/>
            <a:ext cx="3735642" cy="3399136"/>
          </a:xfrm>
          <a:custGeom>
            <a:avLst/>
            <a:gdLst/>
            <a:ahLst/>
            <a:cxnLst/>
            <a:rect l="l" t="t" r="r" b="b"/>
            <a:pathLst>
              <a:path w="3735642" h="3399136">
                <a:moveTo>
                  <a:pt x="0" y="0"/>
                </a:moveTo>
                <a:lnTo>
                  <a:pt x="3735642" y="0"/>
                </a:lnTo>
                <a:lnTo>
                  <a:pt x="3735642" y="3399136"/>
                </a:lnTo>
                <a:lnTo>
                  <a:pt x="0" y="33991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397033" y="2569122"/>
            <a:ext cx="11179605" cy="7091270"/>
          </a:xfrm>
          <a:custGeom>
            <a:avLst/>
            <a:gdLst/>
            <a:ahLst/>
            <a:cxnLst/>
            <a:rect l="l" t="t" r="r" b="b"/>
            <a:pathLst>
              <a:path w="11179605" h="7091270">
                <a:moveTo>
                  <a:pt x="0" y="0"/>
                </a:moveTo>
                <a:lnTo>
                  <a:pt x="11179605" y="0"/>
                </a:lnTo>
                <a:lnTo>
                  <a:pt x="11179605" y="7091270"/>
                </a:lnTo>
                <a:lnTo>
                  <a:pt x="0" y="70912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374014" y="826581"/>
            <a:ext cx="5109072" cy="2986842"/>
          </a:xfrm>
          <a:custGeom>
            <a:avLst/>
            <a:gdLst/>
            <a:ahLst/>
            <a:cxnLst/>
            <a:rect l="l" t="t" r="r" b="b"/>
            <a:pathLst>
              <a:path w="5109072" h="2986842">
                <a:moveTo>
                  <a:pt x="0" y="0"/>
                </a:moveTo>
                <a:lnTo>
                  <a:pt x="5109072" y="0"/>
                </a:lnTo>
                <a:lnTo>
                  <a:pt x="5109072" y="2986842"/>
                </a:lnTo>
                <a:lnTo>
                  <a:pt x="0" y="29868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984559" y="1104900"/>
            <a:ext cx="7362433" cy="8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1171D"/>
                </a:solidFill>
                <a:ea typeface="Nanum Gothic Bold"/>
              </a:rPr>
              <a:t>프로젝트 관리 및 협업 도구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11534" y="1405417"/>
            <a:ext cx="326011" cy="38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593589" y="2269134"/>
            <a:ext cx="1918287" cy="1065883"/>
            <a:chOff x="0" y="0"/>
            <a:chExt cx="2557715" cy="1421177"/>
          </a:xfrm>
        </p:grpSpPr>
        <p:sp>
          <p:nvSpPr>
            <p:cNvPr id="15" name="Freeform 15"/>
            <p:cNvSpPr/>
            <p:nvPr/>
          </p:nvSpPr>
          <p:spPr>
            <a:xfrm>
              <a:off x="0" y="17954"/>
              <a:ext cx="919144" cy="919144"/>
            </a:xfrm>
            <a:custGeom>
              <a:avLst/>
              <a:gdLst/>
              <a:ahLst/>
              <a:cxnLst/>
              <a:rect l="l" t="t" r="r" b="b"/>
              <a:pathLst>
                <a:path w="919144" h="919144">
                  <a:moveTo>
                    <a:pt x="0" y="0"/>
                  </a:moveTo>
                  <a:lnTo>
                    <a:pt x="919144" y="0"/>
                  </a:lnTo>
                  <a:lnTo>
                    <a:pt x="919144" y="919144"/>
                  </a:lnTo>
                  <a:lnTo>
                    <a:pt x="0" y="919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620617" y="0"/>
              <a:ext cx="937098" cy="937098"/>
            </a:xfrm>
            <a:custGeom>
              <a:avLst/>
              <a:gdLst/>
              <a:ahLst/>
              <a:cxnLst/>
              <a:rect l="l" t="t" r="r" b="b"/>
              <a:pathLst>
                <a:path w="937098" h="937098">
                  <a:moveTo>
                    <a:pt x="0" y="0"/>
                  </a:moveTo>
                  <a:lnTo>
                    <a:pt x="937098" y="0"/>
                  </a:lnTo>
                  <a:lnTo>
                    <a:pt x="937098" y="937098"/>
                  </a:lnTo>
                  <a:lnTo>
                    <a:pt x="0" y="9370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70708" y="1092691"/>
              <a:ext cx="777728" cy="3284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31"/>
                </a:lnSpc>
              </a:pPr>
              <a:r>
                <a:rPr lang="en-US" sz="1451">
                  <a:solidFill>
                    <a:srgbClr val="FF4B77"/>
                  </a:solidFill>
                  <a:latin typeface="Arimo Bold"/>
                </a:rPr>
                <a:t>Notion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679776" y="1092691"/>
              <a:ext cx="818781" cy="3284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31"/>
                </a:lnSpc>
              </a:pPr>
              <a:r>
                <a:rPr lang="en-US" sz="1451">
                  <a:solidFill>
                    <a:srgbClr val="FF4B77"/>
                  </a:solidFill>
                  <a:latin typeface="Arimo Bold"/>
                </a:rPr>
                <a:t>GitHub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C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97673" y="2216165"/>
            <a:ext cx="15910855" cy="7392169"/>
          </a:xfrm>
          <a:custGeom>
            <a:avLst/>
            <a:gdLst/>
            <a:ahLst/>
            <a:cxnLst/>
            <a:rect l="l" t="t" r="r" b="b"/>
            <a:pathLst>
              <a:path w="15910855" h="7392169">
                <a:moveTo>
                  <a:pt x="0" y="0"/>
                </a:moveTo>
                <a:lnTo>
                  <a:pt x="15910856" y="0"/>
                </a:lnTo>
                <a:lnTo>
                  <a:pt x="15910856" y="7392170"/>
                </a:lnTo>
                <a:lnTo>
                  <a:pt x="0" y="7392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971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510610" y="940956"/>
            <a:ext cx="529317" cy="793976"/>
          </a:xfrm>
          <a:custGeom>
            <a:avLst/>
            <a:gdLst/>
            <a:ahLst/>
            <a:cxnLst/>
            <a:rect l="l" t="t" r="r" b="b"/>
            <a:pathLst>
              <a:path w="529317" h="793976">
                <a:moveTo>
                  <a:pt x="0" y="0"/>
                </a:moveTo>
                <a:lnTo>
                  <a:pt x="529318" y="0"/>
                </a:lnTo>
                <a:lnTo>
                  <a:pt x="529318" y="793976"/>
                </a:lnTo>
                <a:lnTo>
                  <a:pt x="0" y="7939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984559" y="1104900"/>
            <a:ext cx="3356373" cy="8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1171D"/>
                </a:solidFill>
                <a:ea typeface="Nanum Gothic Bold"/>
              </a:rPr>
              <a:t>화면 정의서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11534" y="1405417"/>
            <a:ext cx="326011" cy="38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468226" y="1794599"/>
            <a:ext cx="614086" cy="276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4B77"/>
                </a:solidFill>
                <a:latin typeface="Arimo Bold"/>
              </a:rPr>
              <a:t>Figma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C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804143" y="2229244"/>
            <a:ext cx="12679714" cy="7199935"/>
          </a:xfrm>
          <a:custGeom>
            <a:avLst/>
            <a:gdLst/>
            <a:ahLst/>
            <a:cxnLst/>
            <a:rect l="l" t="t" r="r" b="b"/>
            <a:pathLst>
              <a:path w="12679714" h="7199935">
                <a:moveTo>
                  <a:pt x="0" y="0"/>
                </a:moveTo>
                <a:lnTo>
                  <a:pt x="12679714" y="0"/>
                </a:lnTo>
                <a:lnTo>
                  <a:pt x="12679714" y="7199935"/>
                </a:lnTo>
                <a:lnTo>
                  <a:pt x="0" y="71999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984559" y="1104900"/>
            <a:ext cx="3356373" cy="8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1171D"/>
                </a:solidFill>
                <a:ea typeface="Nanum Gothic Bold"/>
              </a:rPr>
              <a:t>화면 정의서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11534" y="1405417"/>
            <a:ext cx="326011" cy="38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C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018080" y="2229244"/>
            <a:ext cx="12465777" cy="7052068"/>
          </a:xfrm>
          <a:custGeom>
            <a:avLst/>
            <a:gdLst/>
            <a:ahLst/>
            <a:cxnLst/>
            <a:rect l="l" t="t" r="r" b="b"/>
            <a:pathLst>
              <a:path w="12465777" h="7052068">
                <a:moveTo>
                  <a:pt x="0" y="0"/>
                </a:moveTo>
                <a:lnTo>
                  <a:pt x="12465777" y="0"/>
                </a:lnTo>
                <a:lnTo>
                  <a:pt x="12465777" y="7052068"/>
                </a:lnTo>
                <a:lnTo>
                  <a:pt x="0" y="70520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984559" y="1104900"/>
            <a:ext cx="3356373" cy="8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1171D"/>
                </a:solidFill>
                <a:ea typeface="Nanum Gothic Bold"/>
              </a:rPr>
              <a:t>화면 정의서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11534" y="1405417"/>
            <a:ext cx="326011" cy="38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401</Words>
  <Application>Microsoft Office PowerPoint</Application>
  <PresentationFormat>사용자 지정</PresentationFormat>
  <Paragraphs>105</Paragraphs>
  <Slides>17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Nanum Gothic</vt:lpstr>
      <vt:lpstr>Nanum Gothic Bold</vt:lpstr>
      <vt:lpstr>Arimo Bold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루틴에이드 1학기 최종 발표</dc:title>
  <cp:lastModifiedBy>west0134@naver.com</cp:lastModifiedBy>
  <cp:revision>3</cp:revision>
  <dcterms:created xsi:type="dcterms:W3CDTF">2006-08-16T00:00:00Z</dcterms:created>
  <dcterms:modified xsi:type="dcterms:W3CDTF">2024-06-19T05:54:03Z</dcterms:modified>
  <dc:identifier>DAGHMd3_Dl0</dc:identifier>
</cp:coreProperties>
</file>